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73" d="100"/>
          <a:sy n="73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4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881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24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5819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4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0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0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4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9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5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9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6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6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F850A-8136-4CA6-8807-2CA93AE874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FB0382-317B-42FA-B790-445C23E4FF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1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7.png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organojudicial.gob.p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://www.policia.gob.pa/inicio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07364" y="418012"/>
            <a:ext cx="7358258" cy="1307636"/>
          </a:xfrm>
        </p:spPr>
        <p:txBody>
          <a:bodyPr/>
          <a:lstStyle/>
          <a:p>
            <a:r>
              <a:rPr lang="es-PA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Plataforma Digital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0" y="2490652"/>
            <a:ext cx="9455884" cy="21248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1" y="0"/>
            <a:ext cx="2746599" cy="274659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816221" y="418012"/>
            <a:ext cx="7358258" cy="1307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dirty="0" smtClean="0">
                <a:solidFill>
                  <a:srgbClr val="00FF00"/>
                </a:solidFill>
                <a:latin typeface="Arial Black" panose="020B0A04020102020204" pitchFamily="34" charset="0"/>
              </a:rPr>
              <a:t>Plataforma Digital</a:t>
            </a:r>
            <a:endParaRPr lang="en-US" dirty="0">
              <a:solidFill>
                <a:srgbClr val="00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encuestas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81" y="1270000"/>
            <a:ext cx="4505045" cy="27082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43" y="230777"/>
            <a:ext cx="6536362" cy="11016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810" y="1461700"/>
            <a:ext cx="4922384" cy="2605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71" y="3238207"/>
            <a:ext cx="3591732" cy="3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ifr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42533" y="305191"/>
            <a:ext cx="74717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LO </a:t>
            </a:r>
            <a:r>
              <a:rPr lang="es-PA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RESOLVIMOS EL SEGUNDO RETO</a:t>
            </a:r>
            <a:endParaRPr lang="es-PA" sz="5400" dirty="0">
              <a:solidFill>
                <a:srgbClr val="FFFF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6088559"/>
            <a:ext cx="55313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sz="4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 TEAM-A</a:t>
            </a:r>
            <a:endParaRPr lang="es-PA" sz="4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2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21920"/>
            <a:ext cx="10131425" cy="1456267"/>
          </a:xfrm>
        </p:spPr>
        <p:txBody>
          <a:bodyPr>
            <a:normAutofit/>
          </a:bodyPr>
          <a:lstStyle/>
          <a:p>
            <a:r>
              <a:rPr lang="es-P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¿Cual era el reto?</a:t>
            </a:r>
            <a:endParaRPr lang="es-PA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47" y="1109753"/>
            <a:ext cx="2543530" cy="26006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2" y="4035977"/>
            <a:ext cx="884996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1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21920"/>
            <a:ext cx="10131425" cy="1456267"/>
          </a:xfrm>
        </p:spPr>
        <p:txBody>
          <a:bodyPr>
            <a:normAutofit/>
          </a:bodyPr>
          <a:lstStyle/>
          <a:p>
            <a:r>
              <a:rPr lang="es-P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Capacitación</a:t>
            </a:r>
            <a:endParaRPr lang="es-PA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1109339"/>
            <a:ext cx="10058400" cy="41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21920"/>
            <a:ext cx="10131425" cy="1456267"/>
          </a:xfrm>
        </p:spPr>
        <p:txBody>
          <a:bodyPr>
            <a:normAutofit/>
          </a:bodyPr>
          <a:lstStyle/>
          <a:p>
            <a:r>
              <a:rPr lang="es-P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UTILIZAMOS PRIMERO </a:t>
            </a:r>
            <a:endParaRPr lang="es-PA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46" y="1624284"/>
            <a:ext cx="3875177" cy="36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Software utilizado para extraer las imágenes: </a:t>
            </a:r>
            <a:endParaRPr lang="es-PA" dirty="0"/>
          </a:p>
        </p:txBody>
      </p:sp>
      <p:pic>
        <p:nvPicPr>
          <p:cNvPr id="2050" name="Picture 2" descr="Resultado de imagen para autopsy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94" y="2194559"/>
            <a:ext cx="5561936" cy="315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1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6126"/>
            <a:ext cx="6531429" cy="888274"/>
          </a:xfrm>
        </p:spPr>
        <p:txBody>
          <a:bodyPr>
            <a:normAutofit fontScale="90000"/>
          </a:bodyPr>
          <a:lstStyle/>
          <a:p>
            <a:r>
              <a:rPr lang="es-PA" b="1" u="sng" dirty="0" smtClean="0"/>
              <a:t>QUE FUE LO QUE ENCONTRAMOS:</a:t>
            </a:r>
            <a:endParaRPr lang="es-PA" b="1" u="sng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98" y="1080635"/>
            <a:ext cx="4500153" cy="2668406"/>
          </a:xfrm>
          <a:prstGeom prst="rect">
            <a:avLst/>
          </a:prstGeom>
        </p:spPr>
      </p:pic>
      <p:pic>
        <p:nvPicPr>
          <p:cNvPr id="3078" name="Imagen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62" y="1044194"/>
            <a:ext cx="4757465" cy="26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Imagen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8" y="4056970"/>
            <a:ext cx="4514331" cy="253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Imagen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4014922"/>
            <a:ext cx="4757935" cy="26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n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15525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Imagen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8300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n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1075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609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35429" y="67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99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1306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1622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1937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9025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Imagen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2" y="542866"/>
            <a:ext cx="5016137" cy="28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Imagen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3" y="3996090"/>
            <a:ext cx="3887408" cy="21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00891" y="-192118"/>
            <a:ext cx="10900943" cy="40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 flipV="1">
            <a:off x="600891" y="3361779"/>
            <a:ext cx="109009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 flipV="1">
            <a:off x="600891" y="6514554"/>
            <a:ext cx="109009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891609" y="-195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4107" name="Imagen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0" y="437606"/>
            <a:ext cx="5016137" cy="28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891609" y="35903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17" name="Imagen 16"/>
          <p:cNvPicPr/>
          <p:nvPr/>
        </p:nvPicPr>
        <p:blipFill>
          <a:blip r:embed="rId5"/>
          <a:stretch>
            <a:fillRect/>
          </a:stretch>
        </p:blipFill>
        <p:spPr>
          <a:xfrm>
            <a:off x="4242465" y="3996090"/>
            <a:ext cx="4040923" cy="2230321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381883" y="3996090"/>
            <a:ext cx="3810117" cy="22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6" y="143691"/>
            <a:ext cx="2284548" cy="34268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74" y="143691"/>
            <a:ext cx="4346710" cy="28999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84" y="202473"/>
            <a:ext cx="4181024" cy="278238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76" y="3205512"/>
            <a:ext cx="3615951" cy="271196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658" y="3827480"/>
            <a:ext cx="2146300" cy="28956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6950"/>
            <a:ext cx="2811964" cy="18810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38" y="3043646"/>
            <a:ext cx="2279098" cy="193330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55" y="5111870"/>
            <a:ext cx="2777948" cy="16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4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s-P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lucen los metadatos modificados</a:t>
            </a:r>
            <a:endParaRPr lang="es-P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8863" y="1724055"/>
            <a:ext cx="10131425" cy="3649133"/>
          </a:xfrm>
        </p:spPr>
        <p:txBody>
          <a:bodyPr numCol="2">
            <a:normAutofit fontScale="25000" lnSpcReduction="20000"/>
          </a:bodyPr>
          <a:lstStyle/>
          <a:p>
            <a:r>
              <a:rPr lang="es-PA" dirty="0"/>
              <a:t>C:\Users\jhenr\Desktop\Forensia\IMAGENES\f0105848.jpg</a:t>
            </a:r>
            <a:endParaRPr lang="es-PA" sz="4800" dirty="0"/>
          </a:p>
          <a:p>
            <a:endParaRPr lang="es-PA" sz="4800" dirty="0"/>
          </a:p>
          <a:p>
            <a:r>
              <a:rPr lang="es-PA" sz="4800" dirty="0"/>
              <a:t>C:\&gt;metadato.exe C:\Users\jhenr\Desktop\Forensia\IMAGENES\f0103512.jpg</a:t>
            </a:r>
          </a:p>
          <a:p>
            <a:pPr algn="just"/>
            <a:r>
              <a:rPr lang="es-PA" sz="4800" dirty="0" err="1"/>
              <a:t>ExifTool</a:t>
            </a:r>
            <a:r>
              <a:rPr lang="es-PA" sz="4800" dirty="0"/>
              <a:t> </a:t>
            </a:r>
            <a:r>
              <a:rPr lang="es-PA" sz="4800" dirty="0" err="1"/>
              <a:t>Version</a:t>
            </a:r>
            <a:r>
              <a:rPr lang="es-PA" sz="4800" dirty="0"/>
              <a:t> </a:t>
            </a:r>
            <a:r>
              <a:rPr lang="es-PA" sz="4800" dirty="0" err="1"/>
              <a:t>Number</a:t>
            </a:r>
            <a:r>
              <a:rPr lang="es-PA" sz="4800" dirty="0"/>
              <a:t>         : 11.65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Name</a:t>
            </a:r>
            <a:r>
              <a:rPr lang="es-PA" sz="4800" dirty="0"/>
              <a:t>                       : f0103512.jpg</a:t>
            </a:r>
          </a:p>
          <a:p>
            <a:r>
              <a:rPr lang="es-PA" sz="4800" dirty="0" err="1"/>
              <a:t>Directory</a:t>
            </a:r>
            <a:r>
              <a:rPr lang="es-PA" sz="4800" dirty="0"/>
              <a:t>                       : C:/Users/jhenr/Desktop/Forensia/IMAGENES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Size</a:t>
            </a:r>
            <a:r>
              <a:rPr lang="es-PA" sz="4800" dirty="0"/>
              <a:t>                       : 94 kB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Modification</a:t>
            </a:r>
            <a:r>
              <a:rPr lang="es-PA" sz="4800" dirty="0"/>
              <a:t> Date/Time     : 2019:09:29 01:21:22-05:00</a:t>
            </a:r>
          </a:p>
          <a:p>
            <a:r>
              <a:rPr lang="es-PA" sz="4800" dirty="0"/>
              <a:t>File Access Date/Time           : 2019:09:29 03:18:20-05:00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Creation</a:t>
            </a:r>
            <a:r>
              <a:rPr lang="es-PA" sz="4800" dirty="0"/>
              <a:t> Date/Time         : 2019:09:29 03:18:20-05:00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Permissions</a:t>
            </a:r>
            <a:r>
              <a:rPr lang="es-PA" sz="4800" dirty="0"/>
              <a:t>                : </a:t>
            </a:r>
            <a:r>
              <a:rPr lang="es-PA" sz="4800" dirty="0" err="1"/>
              <a:t>rw-rw-rw</a:t>
            </a:r>
            <a:r>
              <a:rPr lang="es-PA" sz="4800" dirty="0"/>
              <a:t>-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Type</a:t>
            </a:r>
            <a:r>
              <a:rPr lang="es-PA" sz="4800" dirty="0"/>
              <a:t>                       : JPEG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Type</a:t>
            </a:r>
            <a:r>
              <a:rPr lang="es-PA" sz="4800" dirty="0"/>
              <a:t> </a:t>
            </a:r>
            <a:r>
              <a:rPr lang="es-PA" sz="4800" dirty="0" err="1"/>
              <a:t>Extension</a:t>
            </a:r>
            <a:r>
              <a:rPr lang="es-PA" sz="4800" dirty="0"/>
              <a:t>             : </a:t>
            </a:r>
            <a:r>
              <a:rPr lang="es-PA" sz="4800" dirty="0" err="1"/>
              <a:t>jpg</a:t>
            </a:r>
            <a:endParaRPr lang="es-PA" sz="4800" dirty="0"/>
          </a:p>
          <a:p>
            <a:r>
              <a:rPr lang="es-PA" sz="4800" dirty="0"/>
              <a:t>MIME </a:t>
            </a:r>
            <a:r>
              <a:rPr lang="es-PA" sz="4800" dirty="0" err="1"/>
              <a:t>Type</a:t>
            </a:r>
            <a:r>
              <a:rPr lang="es-PA" sz="4800" dirty="0"/>
              <a:t>                       : </a:t>
            </a:r>
            <a:r>
              <a:rPr lang="es-PA" sz="4800" dirty="0" err="1"/>
              <a:t>image</a:t>
            </a:r>
            <a:r>
              <a:rPr lang="es-PA" sz="4800" dirty="0"/>
              <a:t>/</a:t>
            </a:r>
            <a:r>
              <a:rPr lang="es-PA" sz="4800" dirty="0" err="1"/>
              <a:t>jpeg</a:t>
            </a:r>
            <a:endParaRPr lang="es-PA" sz="4800" dirty="0"/>
          </a:p>
          <a:p>
            <a:r>
              <a:rPr lang="es-PA" sz="4800" dirty="0"/>
              <a:t>JFIF </a:t>
            </a:r>
            <a:r>
              <a:rPr lang="es-PA" sz="4800" dirty="0" err="1"/>
              <a:t>Version</a:t>
            </a:r>
            <a:r>
              <a:rPr lang="es-PA" sz="4800" dirty="0"/>
              <a:t>                    : 1.01</a:t>
            </a:r>
          </a:p>
          <a:p>
            <a:r>
              <a:rPr lang="es-PA" sz="4800" dirty="0" err="1"/>
              <a:t>Resolution</a:t>
            </a:r>
            <a:r>
              <a:rPr lang="es-PA" sz="4800" dirty="0"/>
              <a:t> </a:t>
            </a:r>
            <a:r>
              <a:rPr lang="es-PA" sz="4800" dirty="0" err="1"/>
              <a:t>Unit</a:t>
            </a:r>
            <a:r>
              <a:rPr lang="es-PA" sz="4800" dirty="0"/>
              <a:t>                 : </a:t>
            </a:r>
            <a:r>
              <a:rPr lang="es-PA" sz="4800" dirty="0" err="1"/>
              <a:t>None</a:t>
            </a:r>
            <a:endParaRPr lang="es-PA" sz="4800" dirty="0"/>
          </a:p>
          <a:p>
            <a:r>
              <a:rPr lang="es-PA" sz="4800" dirty="0"/>
              <a:t>X </a:t>
            </a:r>
            <a:r>
              <a:rPr lang="es-PA" sz="4800" dirty="0" err="1"/>
              <a:t>Resolution</a:t>
            </a:r>
            <a:r>
              <a:rPr lang="es-PA" sz="4800" dirty="0"/>
              <a:t>                    : 0</a:t>
            </a:r>
          </a:p>
          <a:p>
            <a:r>
              <a:rPr lang="es-PA" sz="4800" dirty="0"/>
              <a:t>Y </a:t>
            </a:r>
            <a:r>
              <a:rPr lang="es-PA" sz="4800" dirty="0" err="1"/>
              <a:t>Resolution</a:t>
            </a:r>
            <a:r>
              <a:rPr lang="es-PA" sz="4800" dirty="0"/>
              <a:t>                    : 0</a:t>
            </a:r>
          </a:p>
          <a:p>
            <a:r>
              <a:rPr lang="es-PA" sz="4800" dirty="0" err="1"/>
              <a:t>Comment</a:t>
            </a:r>
            <a:r>
              <a:rPr lang="es-PA" sz="4800" dirty="0"/>
              <a:t>                         : copyright 2000 philg@mit.edu</a:t>
            </a:r>
          </a:p>
          <a:p>
            <a:r>
              <a:rPr lang="es-PA" sz="4800" dirty="0" err="1"/>
              <a:t>Image</a:t>
            </a:r>
            <a:r>
              <a:rPr lang="es-PA" sz="4800" dirty="0"/>
              <a:t> </a:t>
            </a:r>
            <a:r>
              <a:rPr lang="es-PA" sz="4800" dirty="0" err="1"/>
              <a:t>Width</a:t>
            </a:r>
            <a:r>
              <a:rPr lang="es-PA" sz="4800" dirty="0"/>
              <a:t>                     : 528</a:t>
            </a:r>
          </a:p>
          <a:p>
            <a:r>
              <a:rPr lang="es-PA" sz="4800" dirty="0" err="1"/>
              <a:t>Image</a:t>
            </a:r>
            <a:r>
              <a:rPr lang="es-PA" sz="4800" dirty="0"/>
              <a:t> </a:t>
            </a:r>
            <a:r>
              <a:rPr lang="es-PA" sz="4800" dirty="0" err="1"/>
              <a:t>Height</a:t>
            </a:r>
            <a:r>
              <a:rPr lang="es-PA" sz="4800" dirty="0"/>
              <a:t>                    : 792</a:t>
            </a:r>
          </a:p>
          <a:p>
            <a:r>
              <a:rPr lang="es-PA" sz="4800" dirty="0" err="1"/>
              <a:t>Encoding</a:t>
            </a:r>
            <a:r>
              <a:rPr lang="es-PA" sz="4800" dirty="0"/>
              <a:t> </a:t>
            </a:r>
            <a:r>
              <a:rPr lang="es-PA" sz="4800" dirty="0" err="1"/>
              <a:t>Process</a:t>
            </a:r>
            <a:r>
              <a:rPr lang="es-PA" sz="4800" dirty="0"/>
              <a:t>                : </a:t>
            </a:r>
            <a:r>
              <a:rPr lang="es-PA" sz="4800" dirty="0" err="1"/>
              <a:t>Baseline</a:t>
            </a:r>
            <a:r>
              <a:rPr lang="es-PA" sz="4800" dirty="0"/>
              <a:t> DCT, </a:t>
            </a:r>
            <a:r>
              <a:rPr lang="es-PA" sz="4800" dirty="0" err="1"/>
              <a:t>Huffman</a:t>
            </a:r>
            <a:r>
              <a:rPr lang="es-PA" sz="4800" dirty="0"/>
              <a:t> </a:t>
            </a:r>
            <a:r>
              <a:rPr lang="es-PA" sz="4800" dirty="0" err="1"/>
              <a:t>coding</a:t>
            </a:r>
            <a:endParaRPr lang="es-PA" sz="4800" dirty="0"/>
          </a:p>
          <a:p>
            <a:r>
              <a:rPr lang="es-PA" sz="4800" dirty="0"/>
              <a:t>Bits Per </a:t>
            </a:r>
            <a:r>
              <a:rPr lang="es-PA" sz="4800" dirty="0" err="1"/>
              <a:t>Sample</a:t>
            </a:r>
            <a:r>
              <a:rPr lang="es-PA" sz="4800" dirty="0"/>
              <a:t>                 : 8</a:t>
            </a:r>
          </a:p>
          <a:p>
            <a:r>
              <a:rPr lang="es-PA" sz="4800" dirty="0"/>
              <a:t>Color </a:t>
            </a:r>
            <a:r>
              <a:rPr lang="es-PA" sz="4800" dirty="0" err="1"/>
              <a:t>Components</a:t>
            </a:r>
            <a:r>
              <a:rPr lang="es-PA" sz="4800" dirty="0"/>
              <a:t>                : 3</a:t>
            </a:r>
          </a:p>
          <a:p>
            <a:r>
              <a:rPr lang="es-PA" sz="4800" dirty="0"/>
              <a:t>Y </a:t>
            </a:r>
            <a:r>
              <a:rPr lang="es-PA" sz="4800" dirty="0" err="1"/>
              <a:t>Cb</a:t>
            </a:r>
            <a:r>
              <a:rPr lang="es-PA" sz="4800" dirty="0"/>
              <a:t> Cr Sub </a:t>
            </a:r>
            <a:r>
              <a:rPr lang="es-PA" sz="4800" dirty="0" err="1"/>
              <a:t>Sampling</a:t>
            </a:r>
            <a:r>
              <a:rPr lang="es-PA" sz="4800" dirty="0"/>
              <a:t>            : YCbCr4:4:4 (1 1)</a:t>
            </a:r>
          </a:p>
          <a:p>
            <a:r>
              <a:rPr lang="es-PA" sz="4800" dirty="0" err="1"/>
              <a:t>Image</a:t>
            </a:r>
            <a:r>
              <a:rPr lang="es-PA" sz="4800" dirty="0"/>
              <a:t> </a:t>
            </a:r>
            <a:r>
              <a:rPr lang="es-PA" sz="4800" dirty="0" err="1"/>
              <a:t>Size</a:t>
            </a:r>
            <a:r>
              <a:rPr lang="es-PA" sz="4800" dirty="0"/>
              <a:t>                      : 528x792</a:t>
            </a:r>
          </a:p>
          <a:p>
            <a:r>
              <a:rPr lang="es-PA" sz="4800" dirty="0" err="1"/>
              <a:t>Megapixels</a:t>
            </a:r>
            <a:r>
              <a:rPr lang="es-PA" sz="4800" dirty="0"/>
              <a:t>                      : 0.418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06762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encryption end to en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11" y="3518265"/>
            <a:ext cx="5273670" cy="2985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network access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442" y="391886"/>
            <a:ext cx="4652942" cy="3618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gif conex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51" y="1375955"/>
            <a:ext cx="2648585" cy="20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r>
              <a:rPr lang="es-PA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onectividad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ítulo 9"/>
          <p:cNvSpPr txBox="1">
            <a:spLocks/>
          </p:cNvSpPr>
          <p:nvPr/>
        </p:nvSpPr>
        <p:spPr>
          <a:xfrm>
            <a:off x="75825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mtClean="0">
                <a:solidFill>
                  <a:srgbClr val="00FF00"/>
                </a:solidFill>
                <a:latin typeface="Arial Black" panose="020B0A04020102020204" pitchFamily="34" charset="0"/>
              </a:rPr>
              <a:t>Conectividad</a:t>
            </a:r>
            <a:endParaRPr lang="en-US" dirty="0">
              <a:solidFill>
                <a:srgbClr val="00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7566"/>
            <a:ext cx="9942015" cy="1046964"/>
          </a:xfrm>
        </p:spPr>
        <p:txBody>
          <a:bodyPr>
            <a:normAutofit fontScale="90000"/>
          </a:bodyPr>
          <a:lstStyle/>
          <a:p>
            <a:r>
              <a:rPr lang="es-PA" dirty="0" smtClean="0"/>
              <a:t>Historia: Analizamos las capturas de trafico mediante </a:t>
            </a:r>
            <a:r>
              <a:rPr lang="es-PA" dirty="0" err="1" smtClean="0"/>
              <a:t>wireshark</a:t>
            </a:r>
            <a:endParaRPr lang="es-PA" dirty="0"/>
          </a:p>
        </p:txBody>
      </p:sp>
      <p:pic>
        <p:nvPicPr>
          <p:cNvPr id="5122" name="Picture 2" descr="Resultado de imagen para wireshar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96" y="1937520"/>
            <a:ext cx="7504586" cy="35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2" y="0"/>
            <a:ext cx="7073536" cy="1058091"/>
          </a:xfrm>
        </p:spPr>
        <p:txBody>
          <a:bodyPr/>
          <a:lstStyle/>
          <a:p>
            <a:r>
              <a:rPr lang="es-PA" dirty="0" smtClean="0"/>
              <a:t>Captura 1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2" y="1732461"/>
            <a:ext cx="5025934" cy="25129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24" y="1732460"/>
            <a:ext cx="5760722" cy="27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43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37" y="117566"/>
            <a:ext cx="6641647" cy="34482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50" y="3822787"/>
            <a:ext cx="10679022" cy="27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02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0" y="104502"/>
            <a:ext cx="11216000" cy="27466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0" y="3333242"/>
            <a:ext cx="11216000" cy="25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5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27" y="1345609"/>
            <a:ext cx="70485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6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7870370" cy="968587"/>
          </a:xfrm>
        </p:spPr>
        <p:txBody>
          <a:bodyPr/>
          <a:lstStyle/>
          <a:p>
            <a:r>
              <a:rPr lang="es-PA" dirty="0" smtClean="0"/>
              <a:t>CAPTURA #2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204"/>
          <a:stretch/>
        </p:blipFill>
        <p:spPr>
          <a:xfrm>
            <a:off x="2773407" y="274320"/>
            <a:ext cx="6645185" cy="3504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6" y="3957251"/>
            <a:ext cx="9274629" cy="27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241970" cy="981650"/>
          </a:xfrm>
        </p:spPr>
        <p:txBody>
          <a:bodyPr/>
          <a:lstStyle/>
          <a:p>
            <a:r>
              <a:rPr lang="es-P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CAPTURA 3</a:t>
            </a:r>
            <a:endParaRPr lang="es-P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70" b="24732"/>
          <a:stretch/>
        </p:blipFill>
        <p:spPr>
          <a:xfrm>
            <a:off x="2797356" y="328507"/>
            <a:ext cx="8534673" cy="36214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37517" b="70000"/>
          <a:stretch/>
        </p:blipFill>
        <p:spPr>
          <a:xfrm>
            <a:off x="2999831" y="4304572"/>
            <a:ext cx="812972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Entidades del Estado</a:t>
            </a:r>
            <a:endParaRPr lang="en-US" dirty="0"/>
          </a:p>
        </p:txBody>
      </p:sp>
      <p:pic>
        <p:nvPicPr>
          <p:cNvPr id="13" name="Imagen 1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34" y="1961597"/>
            <a:ext cx="2960975" cy="1971644"/>
          </a:xfrm>
          <a:prstGeom prst="rect">
            <a:avLst/>
          </a:prstGeom>
        </p:spPr>
      </p:pic>
      <p:pic>
        <p:nvPicPr>
          <p:cNvPr id="18" name="Imagen 1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09" y="1738581"/>
            <a:ext cx="4826748" cy="2417676"/>
          </a:xfrm>
          <a:prstGeom prst="rect">
            <a:avLst/>
          </a:prstGeom>
        </p:spPr>
      </p:pic>
      <p:pic>
        <p:nvPicPr>
          <p:cNvPr id="19" name="Imagen 1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0" y="4655353"/>
            <a:ext cx="2076058" cy="1662684"/>
          </a:xfrm>
          <a:prstGeom prst="rect">
            <a:avLst/>
          </a:prstGeom>
        </p:spPr>
      </p:pic>
      <p:sp>
        <p:nvSpPr>
          <p:cNvPr id="20" name="Flecha a la derecha con muesca 19">
            <a:hlinkClick r:id="rId8" action="ppaction://hlinksldjump"/>
          </p:cNvPr>
          <p:cNvSpPr/>
          <p:nvPr/>
        </p:nvSpPr>
        <p:spPr>
          <a:xfrm>
            <a:off x="8334103" y="5146766"/>
            <a:ext cx="1915886" cy="95794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26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 action="ppaction://hlinksldjump"/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88"/>
            <a:ext cx="2554288" cy="1701800"/>
          </a:xfrm>
        </p:spPr>
      </p:pic>
      <p:sp>
        <p:nvSpPr>
          <p:cNvPr id="6" name="Marcador de texto 5"/>
          <p:cNvSpPr>
            <a:spLocks noGrp="1"/>
          </p:cNvSpPr>
          <p:nvPr>
            <p:ph type="body" idx="4294967295"/>
          </p:nvPr>
        </p:nvSpPr>
        <p:spPr>
          <a:xfrm>
            <a:off x="0" y="2481263"/>
            <a:ext cx="8596313" cy="301942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+mj-lt"/>
              </a:rPr>
              <a:t>El Órgano Judicial es uno de los tres poderes del Estado Panameño y se encarga de administrar justicia, la cual es necesaria para establecer la convivencia pacífica entre los ciudadanos, conforme lo establece la Constitución Nacional. 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r>
              <a:rPr lang="es-PA" dirty="0" smtClean="0">
                <a:solidFill>
                  <a:schemeClr val="tx1"/>
                </a:solidFill>
                <a:latin typeface="+mj-lt"/>
              </a:rPr>
              <a:t>Algunas de sus funciones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Compilar los fallos emitidos por la Corte Suprema de Justicia, Tribunales Superiores y otras piezas jurídicas que la Corte estime de importancia, para editar el Registro Judicial.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Realizar un estudio analítico de la jurisprudencia nacional para programar de forma esquemática, conceptual y funcional los precedentes, doctrina y jurisprudencia.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Publicar el Registro Judicial</a:t>
            </a:r>
            <a:r>
              <a:rPr lang="es-ES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Para mas información: </a:t>
            </a:r>
            <a:r>
              <a:rPr lang="en-US" dirty="0">
                <a:hlinkClick r:id="rId4"/>
              </a:rPr>
              <a:t>https://www.organojudicial.gob.pa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s-ES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s-E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8330" y="609600"/>
            <a:ext cx="6295671" cy="1320800"/>
          </a:xfrm>
        </p:spPr>
        <p:txBody>
          <a:bodyPr/>
          <a:lstStyle/>
          <a:p>
            <a:r>
              <a:rPr lang="es-PA" dirty="0" smtClean="0"/>
              <a:t>Policía nacional de panamá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4294967295"/>
          </p:nvPr>
        </p:nvSpPr>
        <p:spPr>
          <a:xfrm>
            <a:off x="1219200" y="2926398"/>
            <a:ext cx="8597900" cy="244475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 smtClean="0"/>
              <a:t>Es un </a:t>
            </a:r>
            <a:r>
              <a:rPr lang="es-ES" dirty="0"/>
              <a:t>cuerpo armado de naturaleza civil, adscrito al Ministerio de Seguridad Pública, encargado de mantener y garantizar el orden público a nivel nacional. Fue legalmente constituida mediante la Ley Orgánica No. 18 del 3 de junio de 1997. La Policía Nacional de Panamá junto con el Servicio Nacional Aeronaval (SENAN), Servicio Nacional de Fronteras (SENAFRONT) y el Servicio de Protección Institucional (S.P.I.) componen la Fuerza Pública 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endParaRPr lang="es-ES" dirty="0"/>
          </a:p>
          <a:p>
            <a:pPr marL="0" indent="0">
              <a:buNone/>
            </a:pPr>
            <a:r>
              <a:rPr lang="es-PA" dirty="0" smtClean="0"/>
              <a:t>Para mas información: </a:t>
            </a:r>
            <a:r>
              <a:rPr lang="en-US" dirty="0">
                <a:hlinkClick r:id="rId2"/>
              </a:rPr>
              <a:t>http://www.policia.gob.pa/inicio.html</a:t>
            </a:r>
            <a:endParaRPr lang="en-US" dirty="0"/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99" y="373575"/>
            <a:ext cx="3579320" cy="17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" y="655860"/>
            <a:ext cx="2687030" cy="2152002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1278226" y="3378925"/>
            <a:ext cx="8596668" cy="1991505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El Observatorio de Seguridad Ciudadana surgió como una iniciativa de la Cámara de Comercio, Industrias y Agricultura de Panamá, apoyada por el Programa para las Naciones Unidas para el Desarrollo (PNUD) y el equipo técnico del Observatorio de la Cámara de Comercio de Bogotá, en el marco del Programa Conjunto “Ventana Temática Prevención de Conflictos y Construcción de Paz.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2734491"/>
            <a:ext cx="10633166" cy="97245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PA" dirty="0" smtClean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hlinkClick r:id="rId2" action="ppaction://hlinksldjump"/>
              </a:rPr>
              <a:t>Estadísticas</a:t>
            </a:r>
            <a:endParaRPr lang="en-US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" panose="020B0604020202020204" pitchFamily="34" charset="0"/>
              <a:hlinkClick r:id="rId2" action="ppaction://hlinksldjump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57" y="2255750"/>
            <a:ext cx="3672610" cy="367261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3074" name="Picture 2" descr="Resultado de imagen para gif estadistic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992"/>
            <a:ext cx="3333750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0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A" dirty="0" smtClean="0">
                <a:latin typeface="Arial Black" panose="020B0A04020102020204" pitchFamily="34" charset="0"/>
              </a:rPr>
              <a:t>Prototipo del mapa interactivo de tiempo real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Untitled Project ‐ Made with Clipcha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943" y="2160588"/>
            <a:ext cx="8769531" cy="3881437"/>
          </a:xfrm>
        </p:spPr>
      </p:pic>
    </p:spTree>
    <p:extLst>
      <p:ext uri="{BB962C8B-B14F-4D97-AF65-F5344CB8AC3E}">
        <p14:creationId xmlns:p14="http://schemas.microsoft.com/office/powerpoint/2010/main" val="57429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50" y="557349"/>
            <a:ext cx="9537290" cy="5416731"/>
          </a:xfrm>
        </p:spPr>
      </p:pic>
    </p:spTree>
    <p:extLst>
      <p:ext uri="{BB962C8B-B14F-4D97-AF65-F5344CB8AC3E}">
        <p14:creationId xmlns:p14="http://schemas.microsoft.com/office/powerpoint/2010/main" val="4130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348</TotalTime>
  <Words>467</Words>
  <Application>Microsoft Office PowerPoint</Application>
  <PresentationFormat>Panorámica</PresentationFormat>
  <Paragraphs>59</Paragraphs>
  <Slides>26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Trebuchet MS</vt:lpstr>
      <vt:lpstr>Wingdings 3</vt:lpstr>
      <vt:lpstr>Faceta</vt:lpstr>
      <vt:lpstr>Plataforma Digital</vt:lpstr>
      <vt:lpstr>Conectividad</vt:lpstr>
      <vt:lpstr>Entidades del Estado</vt:lpstr>
      <vt:lpstr>Presentación de PowerPoint</vt:lpstr>
      <vt:lpstr>Policía nacional de panamá</vt:lpstr>
      <vt:lpstr>Presentación de PowerPoint</vt:lpstr>
      <vt:lpstr>Estadísticas</vt:lpstr>
      <vt:lpstr>Prototipo del mapa interactivo de tiempo real</vt:lpstr>
      <vt:lpstr>Presentación de PowerPoint</vt:lpstr>
      <vt:lpstr>Modelo de encuestas</vt:lpstr>
      <vt:lpstr>Presentación de PowerPoint</vt:lpstr>
      <vt:lpstr>¿Cual era el reto?</vt:lpstr>
      <vt:lpstr>Capacitación</vt:lpstr>
      <vt:lpstr>QUE UTILIZAMOS PRIMERO </vt:lpstr>
      <vt:lpstr>Software utilizado para extraer las imágenes: </vt:lpstr>
      <vt:lpstr>QUE FUE LO QUE ENCONTRAMOS:</vt:lpstr>
      <vt:lpstr>Presentación de PowerPoint</vt:lpstr>
      <vt:lpstr>Presentación de PowerPoint</vt:lpstr>
      <vt:lpstr>Como lucen los metadatos modificados</vt:lpstr>
      <vt:lpstr>Historia: Analizamos las capturas de trafico mediante wireshark</vt:lpstr>
      <vt:lpstr>Captura 1</vt:lpstr>
      <vt:lpstr>Presentación de PowerPoint</vt:lpstr>
      <vt:lpstr>Presentación de PowerPoint</vt:lpstr>
      <vt:lpstr>Presentación de PowerPoint</vt:lpstr>
      <vt:lpstr>CAPTURA #2</vt:lpstr>
      <vt:lpstr>CAPTURA 3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Digital</dc:title>
  <dc:creator>michell miranda</dc:creator>
  <cp:lastModifiedBy>josue</cp:lastModifiedBy>
  <cp:revision>15</cp:revision>
  <dcterms:created xsi:type="dcterms:W3CDTF">2019-09-29T08:14:24Z</dcterms:created>
  <dcterms:modified xsi:type="dcterms:W3CDTF">2019-09-29T15:00:02Z</dcterms:modified>
</cp:coreProperties>
</file>